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75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.206\Condivisa\Assosistema\Assosistema\RELAZIONI%20INDUSTRIALI\Schiavo\Rinnovo%20CCNL\Riunione%2010%20settembre%202020\Scenari\Nuova%20analisi_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hia\OneDrive\Desktop\Foto\ULTIMO%20riepilogo%20volum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.206\Condivisa\Assosistema\Assosistema\SEZIONI%20ASSOSISTEMA\Sezione%20Servizi%20Turistici%20Integrati\Quadriennio%202019-2023_Presidenza%20CONFALONIERI\CORONA%20VIRUS\OSSERVATORIO\REPORT\ULTIMO%20riepilogo%20volum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'[Nuova analisi_2.xlsx]Alberghi'!$A$37</c:f>
              <c:strCache>
                <c:ptCount val="1"/>
                <c:pt idx="0">
                  <c:v>Medie mensili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2237462935719686E-2"/>
                  <c:y val="3.878273815615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1EF-4F0D-B6C0-74F139D238E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8926717533977221E-2"/>
                  <c:y val="3.5799522673030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1EF-4F0D-B6C0-74F139D238E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666310951208499E-2"/>
                  <c:y val="3.5799522673030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1EF-4F0D-B6C0-74F139D238E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2876378715003316E-2"/>
                  <c:y val="5.07159904534606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A1EF-4F0D-B6C0-74F139D238E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4086446478798176E-2"/>
                  <c:y val="2.98329355608591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1EF-4F0D-B6C0-74F139D238E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4086446478798089E-2"/>
                  <c:y val="3.87828162291169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1EF-4F0D-B6C0-74F139D238E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5296514242592862E-2"/>
                  <c:y val="4.773269689737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1EF-4F0D-B6C0-74F139D238E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0456243187413771E-2"/>
                  <c:y val="4.4749403341288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1EF-4F0D-B6C0-74F139D238E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'[Nuova analisi_2.xlsx]Alberghi'!$B$36:$I$36</c:f>
              <c:strCache>
                <c:ptCount val="8"/>
                <c:pt idx="0">
                  <c:v>Febbraio</c:v>
                </c:pt>
                <c:pt idx="1">
                  <c:v>Marzo</c:v>
                </c:pt>
                <c:pt idx="2">
                  <c:v>Aprile</c:v>
                </c:pt>
                <c:pt idx="3">
                  <c:v>Maggio</c:v>
                </c:pt>
                <c:pt idx="4">
                  <c:v>Giugno</c:v>
                </c:pt>
                <c:pt idx="5">
                  <c:v>Luglio</c:v>
                </c:pt>
                <c:pt idx="6">
                  <c:v>Agosto</c:v>
                </c:pt>
                <c:pt idx="7">
                  <c:v>Settembre</c:v>
                </c:pt>
              </c:strCache>
            </c:strRef>
          </c:cat>
          <c:val>
            <c:numRef>
              <c:f>'[Nuova analisi_2.xlsx]Alberghi'!$B$37:$I$37</c:f>
              <c:numCache>
                <c:formatCode>0%</c:formatCode>
                <c:ptCount val="8"/>
                <c:pt idx="0">
                  <c:v>-0.10290580200418036</c:v>
                </c:pt>
                <c:pt idx="1">
                  <c:v>-0.78983463029989087</c:v>
                </c:pt>
                <c:pt idx="2">
                  <c:v>-0.92891351653532717</c:v>
                </c:pt>
                <c:pt idx="3">
                  <c:v>-0.87228036803778519</c:v>
                </c:pt>
                <c:pt idx="4">
                  <c:v>-0.67746538415107938</c:v>
                </c:pt>
                <c:pt idx="5">
                  <c:v>-0.45414216298736632</c:v>
                </c:pt>
                <c:pt idx="6">
                  <c:v>-0.31047074131676122</c:v>
                </c:pt>
                <c:pt idx="7">
                  <c:v>-0.44762807056078924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86E-4FD6-B486-06C098D28EB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02683952"/>
        <c:axId val="2002686128"/>
      </c:lineChart>
      <c:catAx>
        <c:axId val="2002683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spc="120" normalizeH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02686128"/>
        <c:crosses val="autoZero"/>
        <c:auto val="1"/>
        <c:lblAlgn val="ctr"/>
        <c:lblOffset val="100"/>
        <c:noMultiLvlLbl val="0"/>
      </c:catAx>
      <c:valAx>
        <c:axId val="200268612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02683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rgbClr val="002060"/>
          </a:solidFill>
        </a:defRPr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469989202178852E-2"/>
          <c:y val="5.7911685828606473E-2"/>
          <c:w val="0.91695309571495132"/>
          <c:h val="0.91352972770295604"/>
        </c:manualLayout>
      </c:layout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352690469060067E-2"/>
                  <c:y val="5.99624678364835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65B-4E57-B85C-C3395756F11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860591797883613E-2"/>
                  <c:y val="4.82625482625481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65B-4E57-B85C-C3395756F11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6001620103593658E-2"/>
                  <c:y val="2.574002574002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65B-4E57-B85C-C3395756F11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1142648409303706E-2"/>
                  <c:y val="5.14800514800515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65B-4E57-B85C-C3395756F11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9927905485731218E-2"/>
                  <c:y val="2.57400257400257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65B-4E57-B85C-C3395756F11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1142648409303619E-2"/>
                  <c:y val="7.72200772200772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65B-4E57-B85C-C3395756F11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478687718002108E-2"/>
                  <c:y val="6.75675675675675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65B-4E57-B85C-C3395756F11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478687718002117E-2"/>
                  <c:y val="4.82625482625482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65B-4E57-B85C-C3395756F11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Foglio1!$T$39:$T$46</c:f>
              <c:strCache>
                <c:ptCount val="8"/>
                <c:pt idx="0">
                  <c:v>Febbraio</c:v>
                </c:pt>
                <c:pt idx="1">
                  <c:v>Marzo</c:v>
                </c:pt>
                <c:pt idx="2">
                  <c:v>Aprile</c:v>
                </c:pt>
                <c:pt idx="3">
                  <c:v>Maggio</c:v>
                </c:pt>
                <c:pt idx="4">
                  <c:v>Giugno</c:v>
                </c:pt>
                <c:pt idx="5">
                  <c:v>Luglio</c:v>
                </c:pt>
                <c:pt idx="6">
                  <c:v>Agosto</c:v>
                </c:pt>
                <c:pt idx="7">
                  <c:v>Settembre</c:v>
                </c:pt>
              </c:strCache>
            </c:strRef>
          </c:cat>
          <c:val>
            <c:numRef>
              <c:f>Foglio1!$U$39:$U$46</c:f>
              <c:numCache>
                <c:formatCode>0%</c:formatCode>
                <c:ptCount val="8"/>
                <c:pt idx="0">
                  <c:v>-0.08</c:v>
                </c:pt>
                <c:pt idx="1">
                  <c:v>-0.75</c:v>
                </c:pt>
                <c:pt idx="2">
                  <c:v>-0.94</c:v>
                </c:pt>
                <c:pt idx="3">
                  <c:v>-0.88</c:v>
                </c:pt>
                <c:pt idx="4">
                  <c:v>-0.57999999999999996</c:v>
                </c:pt>
                <c:pt idx="5">
                  <c:v>-0.32</c:v>
                </c:pt>
                <c:pt idx="6">
                  <c:v>-0.23</c:v>
                </c:pt>
                <c:pt idx="7">
                  <c:v>-0.35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2AE-4BCF-AB2D-40BDD85D7A6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02685040"/>
        <c:axId val="2002685584"/>
      </c:lineChart>
      <c:catAx>
        <c:axId val="20026850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02685584"/>
        <c:crosses val="autoZero"/>
        <c:auto val="1"/>
        <c:lblAlgn val="ctr"/>
        <c:lblOffset val="100"/>
        <c:noMultiLvlLbl val="0"/>
      </c:catAx>
      <c:valAx>
        <c:axId val="200268558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02685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'focus città'!$B$17</c:f>
              <c:strCache>
                <c:ptCount val="1"/>
                <c:pt idx="0">
                  <c:v>GIUGNO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'focus città'!$A$18:$A$22</c:f>
              <c:strCache>
                <c:ptCount val="5"/>
                <c:pt idx="0">
                  <c:v>MILANO</c:v>
                </c:pt>
                <c:pt idx="1">
                  <c:v>VENEZIA</c:v>
                </c:pt>
                <c:pt idx="2">
                  <c:v>FIRENZE</c:v>
                </c:pt>
                <c:pt idx="3">
                  <c:v>NAPOLI</c:v>
                </c:pt>
                <c:pt idx="4">
                  <c:v>ROMA</c:v>
                </c:pt>
              </c:strCache>
            </c:strRef>
          </c:cat>
          <c:val>
            <c:numRef>
              <c:f>'focus città'!$B$18:$B$22</c:f>
              <c:numCache>
                <c:formatCode>0%</c:formatCode>
                <c:ptCount val="5"/>
                <c:pt idx="0">
                  <c:v>-0.96499999999999997</c:v>
                </c:pt>
                <c:pt idx="1">
                  <c:v>-0.94499999999999995</c:v>
                </c:pt>
                <c:pt idx="2">
                  <c:v>-0.9</c:v>
                </c:pt>
                <c:pt idx="3">
                  <c:v>-0.82</c:v>
                </c:pt>
                <c:pt idx="4">
                  <c:v>-0.92749999999999999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F8B-4B2C-B234-89374E1D3A2B}"/>
            </c:ext>
          </c:extLst>
        </c:ser>
        <c:ser>
          <c:idx val="1"/>
          <c:order val="1"/>
          <c:tx>
            <c:strRef>
              <c:f>'focus città'!$C$17</c:f>
              <c:strCache>
                <c:ptCount val="1"/>
                <c:pt idx="0">
                  <c:v>LUGLIO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'focus città'!$A$18:$A$22</c:f>
              <c:strCache>
                <c:ptCount val="5"/>
                <c:pt idx="0">
                  <c:v>MILANO</c:v>
                </c:pt>
                <c:pt idx="1">
                  <c:v>VENEZIA</c:v>
                </c:pt>
                <c:pt idx="2">
                  <c:v>FIRENZE</c:v>
                </c:pt>
                <c:pt idx="3">
                  <c:v>NAPOLI</c:v>
                </c:pt>
                <c:pt idx="4">
                  <c:v>ROMA</c:v>
                </c:pt>
              </c:strCache>
            </c:strRef>
          </c:cat>
          <c:val>
            <c:numRef>
              <c:f>'focus città'!$C$18:$C$22</c:f>
              <c:numCache>
                <c:formatCode>0%</c:formatCode>
                <c:ptCount val="5"/>
                <c:pt idx="0">
                  <c:v>-0.86799999999999999</c:v>
                </c:pt>
                <c:pt idx="1">
                  <c:v>-0.82200000000000006</c:v>
                </c:pt>
                <c:pt idx="2">
                  <c:v>-0.8</c:v>
                </c:pt>
                <c:pt idx="3">
                  <c:v>-0.65</c:v>
                </c:pt>
                <c:pt idx="4">
                  <c:v>-0.82899999999999996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F8B-4B2C-B234-89374E1D3A2B}"/>
            </c:ext>
          </c:extLst>
        </c:ser>
        <c:ser>
          <c:idx val="2"/>
          <c:order val="2"/>
          <c:tx>
            <c:strRef>
              <c:f>'focus città'!$D$17</c:f>
              <c:strCache>
                <c:ptCount val="1"/>
                <c:pt idx="0">
                  <c:v>AGOSTO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'focus città'!$A$18:$A$22</c:f>
              <c:strCache>
                <c:ptCount val="5"/>
                <c:pt idx="0">
                  <c:v>MILANO</c:v>
                </c:pt>
                <c:pt idx="1">
                  <c:v>VENEZIA</c:v>
                </c:pt>
                <c:pt idx="2">
                  <c:v>FIRENZE</c:v>
                </c:pt>
                <c:pt idx="3">
                  <c:v>NAPOLI</c:v>
                </c:pt>
                <c:pt idx="4">
                  <c:v>ROMA</c:v>
                </c:pt>
              </c:strCache>
            </c:strRef>
          </c:cat>
          <c:val>
            <c:numRef>
              <c:f>'focus città'!$D$18:$D$22</c:f>
              <c:numCache>
                <c:formatCode>0%</c:formatCode>
                <c:ptCount val="5"/>
                <c:pt idx="0">
                  <c:v>-0.72</c:v>
                </c:pt>
                <c:pt idx="1">
                  <c:v>-0.72750000000000004</c:v>
                </c:pt>
                <c:pt idx="2">
                  <c:v>-0.8</c:v>
                </c:pt>
                <c:pt idx="3">
                  <c:v>-0.65</c:v>
                </c:pt>
                <c:pt idx="4">
                  <c:v>-0.72750000000000004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F8B-4B2C-B234-89374E1D3A2B}"/>
            </c:ext>
          </c:extLst>
        </c:ser>
        <c:ser>
          <c:idx val="3"/>
          <c:order val="3"/>
          <c:tx>
            <c:strRef>
              <c:f>'focus città'!$E$17</c:f>
              <c:strCache>
                <c:ptCount val="1"/>
                <c:pt idx="0">
                  <c:v>SETTEMBRE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'focus città'!$A$18:$A$22</c:f>
              <c:strCache>
                <c:ptCount val="5"/>
                <c:pt idx="0">
                  <c:v>MILANO</c:v>
                </c:pt>
                <c:pt idx="1">
                  <c:v>VENEZIA</c:v>
                </c:pt>
                <c:pt idx="2">
                  <c:v>FIRENZE</c:v>
                </c:pt>
                <c:pt idx="3">
                  <c:v>NAPOLI</c:v>
                </c:pt>
                <c:pt idx="4">
                  <c:v>ROMA</c:v>
                </c:pt>
              </c:strCache>
            </c:strRef>
          </c:cat>
          <c:val>
            <c:numRef>
              <c:f>'focus città'!$E$18:$E$22</c:f>
              <c:numCache>
                <c:formatCode>0%</c:formatCode>
                <c:ptCount val="5"/>
                <c:pt idx="0">
                  <c:v>-0.72</c:v>
                </c:pt>
                <c:pt idx="1">
                  <c:v>-0.72</c:v>
                </c:pt>
                <c:pt idx="2">
                  <c:v>-0.7</c:v>
                </c:pt>
                <c:pt idx="3">
                  <c:v>-0.76</c:v>
                </c:pt>
                <c:pt idx="4">
                  <c:v>-0.72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F8B-4B2C-B234-89374E1D3A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467457920"/>
        <c:axId val="1467460640"/>
      </c:barChart>
      <c:catAx>
        <c:axId val="146745792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67460640"/>
        <c:crosses val="autoZero"/>
        <c:auto val="1"/>
        <c:lblAlgn val="ctr"/>
        <c:lblOffset val="100"/>
        <c:noMultiLvlLbl val="0"/>
      </c:catAx>
      <c:valAx>
        <c:axId val="14674606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467457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>
          <a:solidFill>
            <a:srgbClr val="002060"/>
          </a:solidFill>
        </a:defRPr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6969C88-B244-455D-A017-012B25B1ACDD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602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3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09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6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82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474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65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5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34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4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68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76969C88-B244-455D-A017-012B25B1ACDD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7CE569E-9B7C-4CB9-AB80-C0841F922CFF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48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6" r:id="rId1"/>
    <p:sldLayoutId id="2147484077" r:id="rId2"/>
    <p:sldLayoutId id="2147484078" r:id="rId3"/>
    <p:sldLayoutId id="2147484079" r:id="rId4"/>
    <p:sldLayoutId id="2147484080" r:id="rId5"/>
    <p:sldLayoutId id="2147484081" r:id="rId6"/>
    <p:sldLayoutId id="2147484082" r:id="rId7"/>
    <p:sldLayoutId id="2147484083" r:id="rId8"/>
    <p:sldLayoutId id="2147484084" r:id="rId9"/>
    <p:sldLayoutId id="2147484085" r:id="rId10"/>
    <p:sldLayoutId id="214748408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6FA5BD-ED57-43B5-9C47-C02218736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5560" y="628651"/>
            <a:ext cx="7254240" cy="2286000"/>
          </a:xfrm>
        </p:spPr>
        <p:txBody>
          <a:bodyPr>
            <a:normAutofit/>
          </a:bodyPr>
          <a:lstStyle/>
          <a:p>
            <a:pPr algn="l"/>
            <a:r>
              <a:rPr lang="it-IT" sz="4400" dirty="0"/>
              <a:t>I numeri della crisi delle lavanderie industriali operanti nel settore turistico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459A8A-7C05-4B4F-B7EC-E1521F211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75560" y="2899744"/>
            <a:ext cx="9102088" cy="1524000"/>
          </a:xfrm>
        </p:spPr>
        <p:txBody>
          <a:bodyPr>
            <a:normAutofit/>
          </a:bodyPr>
          <a:lstStyle/>
          <a:p>
            <a:pPr algn="l"/>
            <a:r>
              <a:rPr lang="it-IT" sz="2400" dirty="0"/>
              <a:t>Dati dell’Osservatorio Assosistema Confindustria</a:t>
            </a:r>
          </a:p>
          <a:p>
            <a:pPr algn="l"/>
            <a:r>
              <a:rPr lang="it-IT" sz="2400" dirty="0"/>
              <a:t>(13 ottobre 2020)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5ACA5168-EF2A-4727-8DE5-710D06D98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4035" y="5159171"/>
            <a:ext cx="3452191" cy="1070178"/>
          </a:xfrm>
          <a:prstGeom prst="rect">
            <a:avLst/>
          </a:prstGeom>
        </p:spPr>
      </p:pic>
      <p:pic>
        <p:nvPicPr>
          <p:cNvPr id="6" name="Immagine 5" descr="Immagine che contiene pioggia, natura, neve, acqua&#10;&#10;Descrizione generata automaticamente">
            <a:extLst>
              <a:ext uri="{FF2B5EF4-FFF2-40B4-BE49-F238E27FC236}">
                <a16:creationId xmlns:a16="http://schemas.microsoft.com/office/drawing/2014/main" xmlns="" id="{11557362-5EF9-4424-B965-765F22EC6FD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4500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25D336-3B3F-4718-BF8D-976B6D742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38" y="533400"/>
            <a:ext cx="10576561" cy="1524000"/>
          </a:xfrm>
        </p:spPr>
        <p:txBody>
          <a:bodyPr/>
          <a:lstStyle/>
          <a:p>
            <a:r>
              <a:rPr lang="it-IT" dirty="0">
                <a:solidFill>
                  <a:srgbClr val="002060"/>
                </a:solidFill>
              </a:rPr>
              <a:t>Attività – Mercato Alberghi</a:t>
            </a:r>
            <a:br>
              <a:rPr lang="it-IT" dirty="0">
                <a:solidFill>
                  <a:srgbClr val="002060"/>
                </a:solidFill>
              </a:rPr>
            </a:br>
            <a:r>
              <a:rPr lang="it-IT" sz="2000" dirty="0">
                <a:solidFill>
                  <a:srgbClr val="002060"/>
                </a:solidFill>
              </a:rPr>
              <a:t>Medie mensili dell’attività 2020 </a:t>
            </a:r>
            <a:r>
              <a:rPr lang="it-IT" sz="2000" dirty="0" smtClean="0">
                <a:solidFill>
                  <a:srgbClr val="002060"/>
                </a:solidFill>
              </a:rPr>
              <a:t>rispetto </a:t>
            </a:r>
            <a:r>
              <a:rPr lang="it-IT" sz="2000" dirty="0">
                <a:solidFill>
                  <a:srgbClr val="002060"/>
                </a:solidFill>
              </a:rPr>
              <a:t>allo stesso mese dell’anno precedente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4B3BAD-CEF4-4046-989D-A90D0E86C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57400"/>
            <a:ext cx="10668000" cy="3818083"/>
          </a:xfrm>
        </p:spPr>
        <p:txBody>
          <a:bodyPr>
            <a:normAutofit/>
          </a:bodyPr>
          <a:lstStyle/>
          <a:p>
            <a:endParaRPr lang="it-IT" sz="2200" dirty="0"/>
          </a:p>
          <a:p>
            <a:pPr marL="0" indent="0" algn="r">
              <a:buNone/>
            </a:pPr>
            <a:endParaRPr lang="it-IT" sz="160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B14D202B-17F6-41A2-8A9A-F42A13CF61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5860641"/>
              </p:ext>
            </p:extLst>
          </p:nvPr>
        </p:nvGraphicFramePr>
        <p:xfrm>
          <a:off x="853440" y="1859280"/>
          <a:ext cx="10495280" cy="4348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68ED9465-D91D-40E3-839F-7E79310E6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3975" y="6073603"/>
            <a:ext cx="2299970" cy="7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162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25D336-3B3F-4718-BF8D-976B6D742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280" y="533400"/>
            <a:ext cx="10586719" cy="1524000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Attività – Mercato Ristorazione</a:t>
            </a:r>
            <a:br>
              <a:rPr lang="it-IT" dirty="0">
                <a:solidFill>
                  <a:srgbClr val="002060"/>
                </a:solidFill>
              </a:rPr>
            </a:br>
            <a:r>
              <a:rPr lang="it-IT" sz="2000" dirty="0">
                <a:solidFill>
                  <a:srgbClr val="002060"/>
                </a:solidFill>
              </a:rPr>
              <a:t>Medie mensili dell’attività 2020 </a:t>
            </a:r>
            <a:r>
              <a:rPr lang="it-IT" sz="2000" dirty="0" smtClean="0">
                <a:solidFill>
                  <a:srgbClr val="002060"/>
                </a:solidFill>
              </a:rPr>
              <a:t>rispetto </a:t>
            </a:r>
            <a:r>
              <a:rPr lang="it-IT" sz="2000" dirty="0">
                <a:solidFill>
                  <a:srgbClr val="002060"/>
                </a:solidFill>
              </a:rPr>
              <a:t>allo stesso mese dell’anno precedente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4B3BAD-CEF4-4046-989D-A90D0E86C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57400"/>
            <a:ext cx="10668000" cy="3818083"/>
          </a:xfrm>
        </p:spPr>
        <p:txBody>
          <a:bodyPr>
            <a:normAutofit/>
          </a:bodyPr>
          <a:lstStyle/>
          <a:p>
            <a:endParaRPr lang="it-IT" sz="2200" dirty="0"/>
          </a:p>
          <a:p>
            <a:pPr marL="0" indent="0" algn="r">
              <a:buNone/>
            </a:pPr>
            <a:endParaRPr lang="it-IT" sz="1600" dirty="0"/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xmlns="" id="{E90D4661-7FD0-40E8-89FD-29F2ECBDF8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522789"/>
              </p:ext>
            </p:extLst>
          </p:nvPr>
        </p:nvGraphicFramePr>
        <p:xfrm>
          <a:off x="761999" y="1869440"/>
          <a:ext cx="10454887" cy="4006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67C7C1CB-0997-45CD-A3F0-8CA1767A6C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3975" y="6073603"/>
            <a:ext cx="2299970" cy="7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916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25D336-3B3F-4718-BF8D-976B6D742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262374"/>
            <a:ext cx="10586719" cy="1524000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Attività – </a:t>
            </a:r>
            <a:r>
              <a:rPr lang="it-IT" i="1" dirty="0">
                <a:solidFill>
                  <a:srgbClr val="002060"/>
                </a:solidFill>
              </a:rPr>
              <a:t>Focus «</a:t>
            </a:r>
            <a:r>
              <a:rPr lang="it-IT" dirty="0">
                <a:solidFill>
                  <a:srgbClr val="002060"/>
                </a:solidFill>
              </a:rPr>
              <a:t>Grandi Città</a:t>
            </a:r>
            <a:r>
              <a:rPr lang="it-IT" dirty="0" smtClean="0">
                <a:solidFill>
                  <a:srgbClr val="002060"/>
                </a:solidFill>
              </a:rPr>
              <a:t>» </a:t>
            </a:r>
            <a:br>
              <a:rPr lang="it-IT" dirty="0" smtClean="0">
                <a:solidFill>
                  <a:srgbClr val="002060"/>
                </a:solidFill>
              </a:rPr>
            </a:br>
            <a:r>
              <a:rPr lang="it-IT" sz="4000" dirty="0" smtClean="0">
                <a:solidFill>
                  <a:srgbClr val="002060"/>
                </a:solidFill>
              </a:rPr>
              <a:t>servizi tessili alberghieri</a:t>
            </a:r>
            <a:r>
              <a:rPr lang="it-IT" dirty="0">
                <a:solidFill>
                  <a:srgbClr val="002060"/>
                </a:solidFill>
              </a:rPr>
              <a:t/>
            </a:r>
            <a:br>
              <a:rPr lang="it-IT" dirty="0">
                <a:solidFill>
                  <a:srgbClr val="002060"/>
                </a:solidFill>
              </a:rPr>
            </a:br>
            <a:r>
              <a:rPr lang="it-IT" sz="2000" dirty="0">
                <a:solidFill>
                  <a:srgbClr val="002060"/>
                </a:solidFill>
              </a:rPr>
              <a:t>Medie mensili dell’attività 2020 rispetto allo stesso mese dell’anno precedente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D6D81B97-6635-4757-AC16-F9E4D4D5568F}"/>
              </a:ext>
            </a:extLst>
          </p:cNvPr>
          <p:cNvSpPr txBox="1"/>
          <p:nvPr/>
        </p:nvSpPr>
        <p:spPr>
          <a:xfrm>
            <a:off x="1109769" y="5592705"/>
            <a:ext cx="898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 MILANO                   VENEZIA                  FIRENZE                    NAPOLI                    ROMA </a:t>
            </a:r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xmlns="" id="{F01E75A8-245D-4C31-876E-804C37A276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527994"/>
              </p:ext>
            </p:extLst>
          </p:nvPr>
        </p:nvGraphicFramePr>
        <p:xfrm>
          <a:off x="1109769" y="1786374"/>
          <a:ext cx="1014984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29B27EFC-FC51-450B-A7C1-1065A0CEAF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3975" y="6073603"/>
            <a:ext cx="2299970" cy="7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214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408</TotalTime>
  <Words>57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Tw Cen MT</vt:lpstr>
      <vt:lpstr>Tw Cen MT Condensed</vt:lpstr>
      <vt:lpstr>Wingdings 3</vt:lpstr>
      <vt:lpstr>Integrale</vt:lpstr>
      <vt:lpstr>I numeri della crisi delle lavanderie industriali operanti nel settore turistico</vt:lpstr>
      <vt:lpstr>Attività – Mercato Alberghi Medie mensili dell’attività 2020 rispetto allo stesso mese dell’anno precedente</vt:lpstr>
      <vt:lpstr>Attività – Mercato Ristorazione Medie mensili dell’attività 2020 rispetto allo stesso mese dell’anno precedente</vt:lpstr>
      <vt:lpstr>Attività – Focus «Grandi Città»  servizi tessili alberghieri Medie mensili dell’attività 2020 rispetto allo stesso mese dell’anno precedente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Rinnovo CCNL Lavanderie Industriali</dc:title>
  <dc:creator>Ruben Schiavo</dc:creator>
  <cp:lastModifiedBy>vaiuso</cp:lastModifiedBy>
  <cp:revision>19</cp:revision>
  <dcterms:created xsi:type="dcterms:W3CDTF">2020-09-09T15:22:50Z</dcterms:created>
  <dcterms:modified xsi:type="dcterms:W3CDTF">2020-10-13T12:14:51Z</dcterms:modified>
</cp:coreProperties>
</file>